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28"/>
  </p:notesMasterIdLst>
  <p:sldIdLst>
    <p:sldId id="256" r:id="rId5"/>
    <p:sldId id="257" r:id="rId6"/>
    <p:sldId id="258" r:id="rId7"/>
    <p:sldId id="261" r:id="rId8"/>
    <p:sldId id="276" r:id="rId9"/>
    <p:sldId id="306" r:id="rId10"/>
    <p:sldId id="310" r:id="rId11"/>
    <p:sldId id="308" r:id="rId12"/>
    <p:sldId id="309" r:id="rId13"/>
    <p:sldId id="307"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Lst>
  <p:sldSz cx="9144000" cy="5143500" type="screen16x9"/>
  <p:notesSz cx="6858000" cy="9144000"/>
  <p:embeddedFontLst>
    <p:embeddedFont>
      <p:font typeface="Anaheim" panose="020B0604020202020204" charset="0"/>
      <p:regular r:id="rId29"/>
    </p:embeddedFont>
    <p:embeddedFont>
      <p:font typeface="Bebas Neue" panose="020B0606020202050201" pitchFamily="34" charset="0"/>
      <p:regular r:id="rId30"/>
    </p:embeddedFont>
    <p:embeddedFont>
      <p:font typeface="Montserrat" panose="00000500000000000000" pitchFamily="2" charset="0"/>
      <p:regular r:id="rId31"/>
      <p:bold r:id="rId32"/>
      <p:italic r:id="rId33"/>
      <p:boldItalic r:id="rId34"/>
    </p:embeddedFont>
    <p:embeddedFont>
      <p:font typeface="Montserrat Black" panose="00000A00000000000000" pitchFamily="2" charset="0"/>
      <p:bold r:id="rId35"/>
      <p:italic r:id="rId36"/>
      <p:boldItalic r:id="rId37"/>
    </p:embeddedFont>
    <p:embeddedFont>
      <p:font typeface="Segoe UI" panose="020B05020402040202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4D4A8D-C072-4501-9FA7-982CD8DC27C1}" v="3" dt="2023-08-06T02:35:39.810"/>
  </p1510:revLst>
</p1510:revInfo>
</file>

<file path=ppt/tableStyles.xml><?xml version="1.0" encoding="utf-8"?>
<a:tblStyleLst xmlns:a="http://schemas.openxmlformats.org/drawingml/2006/main" def="{4C5BFC89-8BC0-41EE-9841-6FD1AC9D1174}">
  <a:tblStyle styleId="{4C5BFC89-8BC0-41EE-9841-6FD1AC9D11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7"/>
    <p:restoredTop sz="94648"/>
  </p:normalViewPr>
  <p:slideViewPr>
    <p:cSldViewPr snapToGrid="0">
      <p:cViewPr>
        <p:scale>
          <a:sx n="147" d="100"/>
          <a:sy n="147" d="100"/>
        </p:scale>
        <p:origin x="488"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Hoang Duong 20214888" userId="S::duong.th214888@sis.hust.edu.vn::642de415-4a11-4142-8130-5cd6136b955a" providerId="AD" clId="Web-{C94D4A8D-C072-4501-9FA7-982CD8DC27C1}"/>
    <pc:docChg chg="modSld">
      <pc:chgData name="Tran Hoang Duong 20214888" userId="S::duong.th214888@sis.hust.edu.vn::642de415-4a11-4142-8130-5cd6136b955a" providerId="AD" clId="Web-{C94D4A8D-C072-4501-9FA7-982CD8DC27C1}" dt="2023-08-06T02:35:39.185" v="1" actId="20577"/>
      <pc:docMkLst>
        <pc:docMk/>
      </pc:docMkLst>
      <pc:sldChg chg="modSp">
        <pc:chgData name="Tran Hoang Duong 20214888" userId="S::duong.th214888@sis.hust.edu.vn::642de415-4a11-4142-8130-5cd6136b955a" providerId="AD" clId="Web-{C94D4A8D-C072-4501-9FA7-982CD8DC27C1}" dt="2023-08-06T02:35:39.185" v="1" actId="20577"/>
        <pc:sldMkLst>
          <pc:docMk/>
          <pc:sldMk cId="2568841252" sldId="314"/>
        </pc:sldMkLst>
        <pc:spChg chg="mod">
          <ac:chgData name="Tran Hoang Duong 20214888" userId="S::duong.th214888@sis.hust.edu.vn::642de415-4a11-4142-8130-5cd6136b955a" providerId="AD" clId="Web-{C94D4A8D-C072-4501-9FA7-982CD8DC27C1}" dt="2023-08-06T02:35:39.185" v="1" actId="20577"/>
          <ac:spMkLst>
            <pc:docMk/>
            <pc:sldMk cId="2568841252" sldId="314"/>
            <ac:spMk id="13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61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43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80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336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622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26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29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14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56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60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770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84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389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309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77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821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95"/>
        <p:cNvGrpSpPr/>
        <p:nvPr/>
      </p:nvGrpSpPr>
      <p:grpSpPr>
        <a:xfrm>
          <a:off x="0" y="0"/>
          <a:ext cx="0" cy="0"/>
          <a:chOff x="0" y="0"/>
          <a:chExt cx="0" cy="0"/>
        </a:xfrm>
      </p:grpSpPr>
      <p:grpSp>
        <p:nvGrpSpPr>
          <p:cNvPr id="696" name="Google Shape;696;p18"/>
          <p:cNvGrpSpPr/>
          <p:nvPr/>
        </p:nvGrpSpPr>
        <p:grpSpPr>
          <a:xfrm flipH="1">
            <a:off x="7223396" y="3475515"/>
            <a:ext cx="1961773" cy="2399979"/>
            <a:chOff x="108580" y="3135490"/>
            <a:chExt cx="1961773" cy="2399979"/>
          </a:xfrm>
        </p:grpSpPr>
        <p:sp>
          <p:nvSpPr>
            <p:cNvPr id="697" name="Google Shape;697;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18"/>
            <p:cNvGrpSpPr/>
            <p:nvPr/>
          </p:nvGrpSpPr>
          <p:grpSpPr>
            <a:xfrm>
              <a:off x="108580" y="3135490"/>
              <a:ext cx="1961773" cy="2399979"/>
              <a:chOff x="108580" y="3135490"/>
              <a:chExt cx="1961773" cy="2399979"/>
            </a:xfrm>
          </p:grpSpPr>
          <p:sp>
            <p:nvSpPr>
              <p:cNvPr id="702" name="Google Shape;702;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 name="Google Shape;711;p18"/>
          <p:cNvGrpSpPr/>
          <p:nvPr/>
        </p:nvGrpSpPr>
        <p:grpSpPr>
          <a:xfrm flipH="1">
            <a:off x="-253943" y="-355553"/>
            <a:ext cx="1934332" cy="1332011"/>
            <a:chOff x="7107962" y="-355553"/>
            <a:chExt cx="1934332" cy="1332011"/>
          </a:xfrm>
        </p:grpSpPr>
        <p:sp>
          <p:nvSpPr>
            <p:cNvPr id="712" name="Google Shape;712;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1" name="Google Shape;721;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64"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11"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campusx-official/100-days-of-machine-learning/blob/main/day35-complete-case-analysis/data_science_job.csv" TargetMode="External"/><Relationship Id="rId3" Type="http://schemas.openxmlformats.org/officeDocument/2006/relationships/hyperlink" Target="https://www.kaggle.com/code/parulpandey/a-guide-to-handling-missing-values-in-python" TargetMode="External"/><Relationship Id="rId7" Type="http://schemas.openxmlformats.org/officeDocument/2006/relationships/hyperlink" Target="https://github.com/campusx-official/100-days-of-machine-learning/tree/main"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pubmed.ncbi.nlm.nih.gov/22218574/" TargetMode="External"/><Relationship Id="rId5" Type="http://schemas.openxmlformats.org/officeDocument/2006/relationships/hyperlink" Target="https://towardsdatascience.com/a-better-way-to-handle-missing-values-in-your-dataset-using-iterativeimputer-9e6e84857d98" TargetMode="External"/><Relationship Id="rId4" Type="http://schemas.openxmlformats.org/officeDocument/2006/relationships/hyperlink" Target="https://www.analyticsvidhya.com/blog/2020/07/knnimputer-a-robust-way-to-impute-missing-values-using-scikit-lear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solidFill>
                  <a:schemeClr val="dk2"/>
                </a:solidFill>
              </a:rPr>
              <a:t>Missing data handling</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r>
              <a:rPr lang="en" sz="2800" dirty="0">
                <a:latin typeface="Montserrat"/>
                <a:ea typeface="Montserrat"/>
                <a:cs typeface="Montserrat"/>
                <a:sym typeface="Montserrat"/>
              </a:rPr>
              <a:t>Applied statistics and Experimental Design</a:t>
            </a:r>
            <a:endParaRPr sz="2800" dirty="0">
              <a:latin typeface="Montserrat"/>
              <a:ea typeface="Montserrat"/>
              <a:cs typeface="Montserrat"/>
              <a:sym typeface="Montserrat"/>
            </a:endParaRPr>
          </a:p>
        </p:txBody>
      </p:sp>
      <p:sp>
        <p:nvSpPr>
          <p:cNvPr id="1251" name="Google Shape;1251;p35"/>
          <p:cNvSpPr txBox="1">
            <a:spLocks noGrp="1"/>
          </p:cNvSpPr>
          <p:nvPr>
            <p:ph type="subTitle" idx="1"/>
          </p:nvPr>
        </p:nvSpPr>
        <p:spPr>
          <a:xfrm>
            <a:off x="713225" y="3521112"/>
            <a:ext cx="4528800" cy="1551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Group 18</a:t>
            </a:r>
          </a:p>
          <a:p>
            <a:pPr marL="0" lvl="0" indent="0" algn="l" rtl="0">
              <a:spcBef>
                <a:spcPts val="0"/>
              </a:spcBef>
              <a:spcAft>
                <a:spcPts val="0"/>
              </a:spcAft>
              <a:buNone/>
            </a:pPr>
            <a:r>
              <a:rPr lang="en-US" dirty="0"/>
              <a:t>Tran Cong </a:t>
            </a:r>
            <a:r>
              <a:rPr lang="en-US" dirty="0" err="1"/>
              <a:t>Duy</a:t>
            </a:r>
            <a:r>
              <a:rPr lang="en-US" dirty="0"/>
              <a:t>           20214885</a:t>
            </a:r>
          </a:p>
          <a:p>
            <a:pPr marL="0" lvl="0" indent="0" algn="l" rtl="0">
              <a:spcBef>
                <a:spcPts val="0"/>
              </a:spcBef>
              <a:spcAft>
                <a:spcPts val="0"/>
              </a:spcAft>
              <a:buNone/>
            </a:pPr>
            <a:r>
              <a:rPr lang="en-US" dirty="0"/>
              <a:t>Tran Hoang Duong   20214888</a:t>
            </a:r>
          </a:p>
          <a:p>
            <a:pPr marL="0" lvl="0" indent="0" algn="l" rtl="0">
              <a:spcBef>
                <a:spcPts val="0"/>
              </a:spcBef>
              <a:spcAft>
                <a:spcPts val="0"/>
              </a:spcAft>
              <a:buNone/>
            </a:pPr>
            <a:r>
              <a:rPr lang="en-US" dirty="0"/>
              <a:t>Nguyen Hai Duong   20214887</a:t>
            </a:r>
          </a:p>
          <a:p>
            <a:pPr marL="0" lvl="0" indent="0" algn="l" rtl="0">
              <a:spcBef>
                <a:spcPts val="0"/>
              </a:spcBef>
              <a:spcAft>
                <a:spcPts val="0"/>
              </a:spcAft>
              <a:buNone/>
            </a:pPr>
            <a:r>
              <a:rPr lang="en-US" dirty="0" err="1"/>
              <a:t>Nhu</a:t>
            </a:r>
            <a:r>
              <a:rPr lang="en-US" dirty="0"/>
              <a:t> Minh Ha               20212784</a:t>
            </a:r>
          </a:p>
          <a:p>
            <a:pPr marL="0" lvl="0" indent="0" algn="l" rtl="0">
              <a:spcBef>
                <a:spcPts val="0"/>
              </a:spcBef>
              <a:spcAft>
                <a:spcPts val="0"/>
              </a:spcAft>
              <a:buNone/>
            </a:pPr>
            <a:r>
              <a:rPr lang="en-US" dirty="0"/>
              <a:t>Nguyen </a:t>
            </a:r>
            <a:r>
              <a:rPr lang="en-US" dirty="0" err="1"/>
              <a:t>Trung</a:t>
            </a:r>
            <a:r>
              <a:rPr lang="en-US" dirty="0"/>
              <a:t> </a:t>
            </a:r>
            <a:r>
              <a:rPr lang="en-US" dirty="0" err="1"/>
              <a:t>Truc</a:t>
            </a:r>
            <a:r>
              <a:rPr lang="en-US" dirty="0"/>
              <a:t>   20214936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95793"/>
            <a:ext cx="7905303" cy="4815841"/>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r>
              <a:rPr lang="en-US" dirty="0"/>
              <a:t>The primary goal of CCA Imputation is to estimate the missing values in the dataset by leveraging the correlations between the variables with missing data and the other relevant variables in the dataset. By utilizing the relationships between these variables, the CCA Imputation method attempts to provide accurate and informed imputations while preserving the underlying structure and patterns in the data</a:t>
            </a:r>
          </a:p>
          <a:p>
            <a:pPr marL="0" indent="0">
              <a:buNone/>
            </a:pPr>
            <a:endParaRPr lang="en-US" dirty="0"/>
          </a:p>
          <a:p>
            <a:pPr marL="0" indent="0">
              <a:buNone/>
            </a:pPr>
            <a:r>
              <a:rPr lang="en-US" b="1" dirty="0"/>
              <a:t>Evaluation and Considerations :</a:t>
            </a:r>
          </a:p>
          <a:p>
            <a:pPr marL="0" indent="0">
              <a:buNone/>
            </a:pPr>
            <a:r>
              <a:rPr lang="en-US" dirty="0"/>
              <a:t>While the CCA Imputation method can provide valuable imputations, its effectiveness heavily relies on the appropriate selection of predictor variables. Careful consideration must be given to the choice of predictor variables to ensure meaningful and accurate imputations. </a:t>
            </a:r>
          </a:p>
          <a:p>
            <a:pPr marL="0" indent="0">
              <a:buNone/>
            </a:pPr>
            <a:r>
              <a:rPr lang="en-US" dirty="0"/>
              <a:t>Furthermore, it is essential to assess the quality and reliability of the imputed values. This evaluation can be conducted by comparing the imputed values with the original data (if available) or by analyzing the imputed data in combination with other analyses or modeling tasks. </a:t>
            </a:r>
          </a:p>
          <a:p>
            <a:pPr marL="0" indent="0">
              <a:buNone/>
            </a:pPr>
            <a:endParaRPr lang="en-US" dirty="0"/>
          </a:p>
        </p:txBody>
      </p:sp>
    </p:spTree>
    <p:extLst>
      <p:ext uri="{BB962C8B-B14F-4D97-AF65-F5344CB8AC3E}">
        <p14:creationId xmlns:p14="http://schemas.microsoft.com/office/powerpoint/2010/main" val="196486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287788"/>
            <a:ext cx="1939218"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3.2</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19" y="2843153"/>
            <a:ext cx="853328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MULTIVARIATE IMPUTATION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97132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3.2.1</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19" y="2843153"/>
            <a:ext cx="853328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KNN IMPUTATION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904306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95793"/>
            <a:ext cx="7905303" cy="4815841"/>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r>
              <a:rPr lang="en-US" dirty="0"/>
              <a:t>K-Nearest Neighbors imputation is a simple yet effective technique for filling in missing values in a dataset. The basic idea behind KNN imputation is to use the values of "k" nearest neighbors of a data point with missing values to estimate the missing entry.</a:t>
            </a:r>
          </a:p>
        </p:txBody>
      </p:sp>
      <p:pic>
        <p:nvPicPr>
          <p:cNvPr id="3" name="Picture 2" descr="A white paper with black text&#10;&#10;Description automatically generated">
            <a:extLst>
              <a:ext uri="{FF2B5EF4-FFF2-40B4-BE49-F238E27FC236}">
                <a16:creationId xmlns:a16="http://schemas.microsoft.com/office/drawing/2014/main" id="{D8D3C31E-F034-C9D8-8635-0F61B86473B9}"/>
              </a:ext>
            </a:extLst>
          </p:cNvPr>
          <p:cNvPicPr>
            <a:picLocks noChangeAspect="1"/>
          </p:cNvPicPr>
          <p:nvPr/>
        </p:nvPicPr>
        <p:blipFill>
          <a:blip r:embed="rId3"/>
          <a:stretch>
            <a:fillRect/>
          </a:stretch>
        </p:blipFill>
        <p:spPr>
          <a:xfrm>
            <a:off x="574765" y="1757176"/>
            <a:ext cx="6418217" cy="2761136"/>
          </a:xfrm>
          <a:prstGeom prst="rect">
            <a:avLst/>
          </a:prstGeom>
        </p:spPr>
      </p:pic>
    </p:spTree>
    <p:extLst>
      <p:ext uri="{BB962C8B-B14F-4D97-AF65-F5344CB8AC3E}">
        <p14:creationId xmlns:p14="http://schemas.microsoft.com/office/powerpoint/2010/main" val="333538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3.2.2</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19" y="2843153"/>
            <a:ext cx="8533289" cy="841800"/>
          </a:xfrm>
          <a:prstGeom prst="rect">
            <a:avLst/>
          </a:prstGeom>
        </p:spPr>
        <p:txBody>
          <a:bodyPr spcFirstLastPara="1" wrap="square" lIns="91425" tIns="91425" rIns="91425" bIns="91425" anchor="b" anchorCtr="0">
            <a:noAutofit/>
          </a:bodyPr>
          <a:lstStyle/>
          <a:p>
            <a:r>
              <a:rPr lang="en" dirty="0"/>
              <a:t>ITERATIVE IMPUTATION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2568841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95793"/>
            <a:ext cx="7905303" cy="4815841"/>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Iterative Imputation, also known as Multiple Imputation by Chained Equations (MICE), is a popular method for dealing with missing data in statistical analysis and machine learning. It is an iterative approach that imputes missing values by creating multiple imputed datasets based on the observed data. One of the techniques used within MICE is Round-Robin Linear Regression. Robin Linear Regression. </a:t>
            </a:r>
          </a:p>
          <a:p>
            <a:pPr marL="0" indent="0">
              <a:buNone/>
            </a:pPr>
            <a:endParaRPr lang="en-US" dirty="0"/>
          </a:p>
          <a:p>
            <a:pPr marL="0" indent="0">
              <a:buNone/>
            </a:pPr>
            <a:r>
              <a:rPr lang="en-US" dirty="0"/>
              <a:t>Iterative Imputation using Round-Robin Linear Regression is used to handle missing values in the dataset. The term "Round-Robin" implies that the imputation is done in a cyclical manner, where each column with missing values is imputed in a sequence, and the process is repeated until convergence or a predefined number of iterations. The missing values in each column are predicted using linear regression models that are trained on the available data in other columns. </a:t>
            </a:r>
          </a:p>
          <a:p>
            <a:pPr marL="0" indent="0">
              <a:buNone/>
            </a:pPr>
            <a:endParaRPr lang="en-US" dirty="0"/>
          </a:p>
        </p:txBody>
      </p:sp>
    </p:spTree>
    <p:extLst>
      <p:ext uri="{BB962C8B-B14F-4D97-AF65-F5344CB8AC3E}">
        <p14:creationId xmlns:p14="http://schemas.microsoft.com/office/powerpoint/2010/main" val="3773219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3.2.3</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857152"/>
            <a:ext cx="7501680" cy="9935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ARBITRARY VALUE IMPUTATION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100272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95793"/>
            <a:ext cx="7905303" cy="4815841"/>
          </a:xfrm>
          <a:prstGeom prst="rect">
            <a:avLst/>
          </a:prstGeom>
        </p:spPr>
        <p:txBody>
          <a:bodyPr spcFirstLastPara="1" wrap="square" lIns="91425" tIns="91425" rIns="91425" bIns="91425" anchor="t" anchorCtr="0">
            <a:no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 </a:t>
            </a:r>
            <a:r>
              <a:rPr lang="vi-VN" sz="1800" b="0" i="0" dirty="0">
                <a:solidFill>
                  <a:schemeClr val="tx1"/>
                </a:solidFill>
                <a:effectLst/>
                <a:latin typeface="Arial" panose="020B0604020202020204" pitchFamily="34" charset="0"/>
              </a:rPr>
              <a:t>Arbitrary value imputation is a type of data imputation technique used in machine learning to fill in missing values in datasets. It involves replacing missing values with a specified arbitrary value, such as 0, 99, 999, or negative values. Instead of imputing the numbers using statistical averages or other methods, the main goal is to flag the values. . </a:t>
            </a:r>
            <a:endParaRPr lang="en-US" dirty="0">
              <a:solidFill>
                <a:schemeClr val="tx1"/>
              </a:solidFill>
            </a:endParaRPr>
          </a:p>
        </p:txBody>
      </p:sp>
      <p:pic>
        <p:nvPicPr>
          <p:cNvPr id="5" name="Picture 4" descr="A screen shot of a computer code&#10;&#10;Description automatically generated">
            <a:extLst>
              <a:ext uri="{FF2B5EF4-FFF2-40B4-BE49-F238E27FC236}">
                <a16:creationId xmlns:a16="http://schemas.microsoft.com/office/drawing/2014/main" id="{6DB0C48F-5267-35A0-1CEF-A98A183DFF22}"/>
              </a:ext>
            </a:extLst>
          </p:cNvPr>
          <p:cNvPicPr>
            <a:picLocks noChangeAspect="1"/>
          </p:cNvPicPr>
          <p:nvPr/>
        </p:nvPicPr>
        <p:blipFill>
          <a:blip r:embed="rId3"/>
          <a:stretch>
            <a:fillRect/>
          </a:stretch>
        </p:blipFill>
        <p:spPr>
          <a:xfrm>
            <a:off x="329787" y="2571750"/>
            <a:ext cx="7772400" cy="1694985"/>
          </a:xfrm>
          <a:prstGeom prst="rect">
            <a:avLst/>
          </a:prstGeom>
        </p:spPr>
      </p:pic>
    </p:spTree>
    <p:extLst>
      <p:ext uri="{BB962C8B-B14F-4D97-AF65-F5344CB8AC3E}">
        <p14:creationId xmlns:p14="http://schemas.microsoft.com/office/powerpoint/2010/main" val="138866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3.2.4</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857152"/>
            <a:ext cx="7501680" cy="9935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FREQUENCY VALUE IMPUTATION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196578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1045029"/>
            <a:ext cx="7905303" cy="3866605"/>
          </a:xfrm>
          <a:prstGeom prst="rect">
            <a:avLst/>
          </a:prstGeom>
        </p:spPr>
        <p:txBody>
          <a:bodyPr spcFirstLastPara="1" wrap="square" lIns="91425" tIns="91425" rIns="91425" bIns="91425" anchor="t" anchorCtr="0">
            <a:noAutofit/>
          </a:bodyPr>
          <a:lstStyle/>
          <a:p>
            <a:pPr marL="0" indent="0">
              <a:buNone/>
            </a:pPr>
            <a:r>
              <a:rPr lang="en-US" dirty="0"/>
              <a:t>Frequent value imputation, also known as mode value imputation, is a technique used to fill in missing values in a dataset by replacing them with the most common value (mode) of the respective feature. When dealing with real-world datasets, it is common to encounter missing data, which can be problematic when performing data analysis or training machine learning models since many algorithms cannot handle missing values. </a:t>
            </a:r>
            <a:endParaRPr lang="en-US" dirty="0">
              <a:solidFill>
                <a:schemeClr val="tx1"/>
              </a:solidFill>
            </a:endParaRPr>
          </a:p>
        </p:txBody>
      </p:sp>
      <p:pic>
        <p:nvPicPr>
          <p:cNvPr id="3" name="Picture 2">
            <a:extLst>
              <a:ext uri="{FF2B5EF4-FFF2-40B4-BE49-F238E27FC236}">
                <a16:creationId xmlns:a16="http://schemas.microsoft.com/office/drawing/2014/main" id="{ACD76A5B-B67A-77A0-7704-5396206ECFA6}"/>
              </a:ext>
            </a:extLst>
          </p:cNvPr>
          <p:cNvPicPr>
            <a:picLocks noChangeAspect="1"/>
          </p:cNvPicPr>
          <p:nvPr/>
        </p:nvPicPr>
        <p:blipFill>
          <a:blip r:embed="rId3"/>
          <a:stretch>
            <a:fillRect/>
          </a:stretch>
        </p:blipFill>
        <p:spPr>
          <a:xfrm>
            <a:off x="263336" y="2890544"/>
            <a:ext cx="7835635" cy="801890"/>
          </a:xfrm>
          <a:prstGeom prst="rect">
            <a:avLst/>
          </a:prstGeom>
        </p:spPr>
      </p:pic>
    </p:spTree>
    <p:extLst>
      <p:ext uri="{BB962C8B-B14F-4D97-AF65-F5344CB8AC3E}">
        <p14:creationId xmlns:p14="http://schemas.microsoft.com/office/powerpoint/2010/main" val="416647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257" name="Google Shape;1257;p36"/>
          <p:cNvGraphicFramePr/>
          <p:nvPr/>
        </p:nvGraphicFramePr>
        <p:xfrm>
          <a:off x="720000" y="1662238"/>
          <a:ext cx="7704000" cy="2590640"/>
        </p:xfrm>
        <a:graphic>
          <a:graphicData uri="http://schemas.openxmlformats.org/drawingml/2006/table">
            <a:tbl>
              <a:tblPr>
                <a:noFill/>
                <a:tableStyleId>{4C5BFC89-8BC0-41EE-9841-6FD1AC9D1174}</a:tableStyleId>
              </a:tblPr>
              <a:tblGrid>
                <a:gridCol w="2371800">
                  <a:extLst>
                    <a:ext uri="{9D8B030D-6E8A-4147-A177-3AD203B41FA5}">
                      <a16:colId xmlns:a16="http://schemas.microsoft.com/office/drawing/2014/main" val="20000"/>
                    </a:ext>
                  </a:extLst>
                </a:gridCol>
                <a:gridCol w="5332200">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FONTS</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 sz="950">
                          <a:solidFill>
                            <a:schemeClr val="dk1"/>
                          </a:solidFill>
                          <a:latin typeface="Montserrat"/>
                          <a:ea typeface="Montserrat"/>
                          <a:cs typeface="Montserrat"/>
                          <a:sym typeface="Montserrat"/>
                        </a:rPr>
                        <a:t>To view this template correctly in PowerPoint, download and install the fonts we used</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USED</a:t>
                      </a:r>
                      <a:r>
                        <a:rPr lang="en" sz="950">
                          <a:solidFill>
                            <a:schemeClr val="dk1"/>
                          </a:solidFill>
                          <a:latin typeface="Montserrat Black"/>
                          <a:ea typeface="Montserrat Black"/>
                          <a:cs typeface="Montserrat Black"/>
                          <a:sym typeface="Montserrat Black"/>
                        </a:rPr>
                        <a:t> AND </a:t>
                      </a: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ALTERNATIVE RESOURCES</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marR="0" lvl="0" indent="0" algn="l" rtl="0">
                        <a:lnSpc>
                          <a:spcPct val="100000"/>
                        </a:lnSpc>
                        <a:spcBef>
                          <a:spcPts val="0"/>
                        </a:spcBef>
                        <a:spcAft>
                          <a:spcPts val="1600"/>
                        </a:spcAft>
                        <a:buNone/>
                      </a:pPr>
                      <a:r>
                        <a:rPr lang="en" sz="950">
                          <a:solidFill>
                            <a:schemeClr val="dk1"/>
                          </a:solidFill>
                          <a:latin typeface="Montserrat"/>
                          <a:ea typeface="Montserrat"/>
                          <a:cs typeface="Montserrat"/>
                          <a:sym typeface="Montserrat"/>
                        </a:rPr>
                        <a:t>An assortment of graphic resources that are suitable for use in this presentation</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THANKS SLIDE</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 sz="950">
                          <a:solidFill>
                            <a:schemeClr val="dk1"/>
                          </a:solidFill>
                          <a:latin typeface="Montserrat"/>
                          <a:ea typeface="Montserrat"/>
                          <a:cs typeface="Montserrat"/>
                          <a:sym typeface="Montserrat"/>
                        </a:rPr>
                        <a:t>You must keep it so that proper credits for our design are given</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COLORS</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 sz="950">
                          <a:solidFill>
                            <a:schemeClr val="dk1"/>
                          </a:solidFill>
                          <a:latin typeface="Montserrat"/>
                          <a:ea typeface="Montserrat"/>
                          <a:cs typeface="Montserrat"/>
                          <a:sym typeface="Montserrat"/>
                        </a:rPr>
                        <a:t>All the colors used in this presentation</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ICONS</a:t>
                      </a:r>
                      <a:r>
                        <a:rPr lang="en" sz="950">
                          <a:solidFill>
                            <a:schemeClr val="dk1"/>
                          </a:solidFill>
                          <a:latin typeface="Montserrat Black"/>
                          <a:ea typeface="Montserrat Black"/>
                          <a:cs typeface="Montserrat Black"/>
                          <a:sym typeface="Montserrat Black"/>
                        </a:rPr>
                        <a:t> AND </a:t>
                      </a:r>
                      <a:r>
                        <a:rPr lang="en" sz="950">
                          <a:solidFill>
                            <a:schemeClr val="dk1"/>
                          </a:solidFill>
                          <a:uFill>
                            <a:noFill/>
                          </a:uFill>
                          <a:latin typeface="Montserrat Black"/>
                          <a:ea typeface="Montserrat Black"/>
                          <a:cs typeface="Montserrat Black"/>
                          <a:sym typeface="Montserrat Black"/>
                          <a:hlinkClick r:id="" action="ppaction://noaction">
                            <a:extLst>
                              <a:ext uri="{A12FA001-AC4F-418D-AE19-62706E023703}">
                                <ahyp:hlinkClr xmlns:ahyp="http://schemas.microsoft.com/office/drawing/2018/hyperlinkcolor" val="tx"/>
                              </a:ext>
                            </a:extLst>
                          </a:hlinkClick>
                        </a:rPr>
                        <a:t>INFOGRAPHIC RESOURCES</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0"/>
                        </a:spcAft>
                        <a:buNone/>
                      </a:pPr>
                      <a:r>
                        <a:rPr lang="en" sz="950">
                          <a:solidFill>
                            <a:schemeClr val="dk1"/>
                          </a:solidFill>
                          <a:latin typeface="Montserrat"/>
                          <a:ea typeface="Montserrat"/>
                          <a:cs typeface="Montserrat"/>
                          <a:sym typeface="Montserrat"/>
                        </a:rPr>
                        <a:t>These can be used in the template, and their size and color can be edited</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286225">
                <a:tc>
                  <a:txBody>
                    <a:bodyPr/>
                    <a:lstStyle/>
                    <a:p>
                      <a:pPr marL="0" lvl="0" indent="0" algn="l" rtl="0">
                        <a:spcBef>
                          <a:spcPts val="0"/>
                        </a:spcBef>
                        <a:spcAft>
                          <a:spcPts val="0"/>
                        </a:spcAft>
                        <a:buNone/>
                      </a:pPr>
                      <a:r>
                        <a:rPr lang="en" sz="950">
                          <a:solidFill>
                            <a:schemeClr val="dk1"/>
                          </a:solidFill>
                          <a:latin typeface="Montserrat Black"/>
                          <a:ea typeface="Montserrat Black"/>
                          <a:cs typeface="Montserrat Black"/>
                          <a:sym typeface="Montserrat Black"/>
                        </a:rPr>
                        <a:t>EDITABLE PRESENTATION THEME </a:t>
                      </a:r>
                      <a:endParaRPr sz="950">
                        <a:solidFill>
                          <a:schemeClr val="dk1"/>
                        </a:solidFill>
                        <a:latin typeface="Montserrat Black"/>
                        <a:ea typeface="Montserrat Black"/>
                        <a:cs typeface="Montserrat Black"/>
                        <a:sym typeface="Montserrat Black"/>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733C9B">
                        <a:alpha val="33020"/>
                      </a:srgbClr>
                    </a:solidFill>
                  </a:tcPr>
                </a:tc>
                <a:tc>
                  <a:txBody>
                    <a:bodyPr/>
                    <a:lstStyle/>
                    <a:p>
                      <a:pPr marL="0" lvl="0" indent="0" algn="l" rtl="0">
                        <a:spcBef>
                          <a:spcPts val="0"/>
                        </a:spcBef>
                        <a:spcAft>
                          <a:spcPts val="1600"/>
                        </a:spcAft>
                        <a:buNone/>
                      </a:pPr>
                      <a:r>
                        <a:rPr lang="en" sz="950">
                          <a:solidFill>
                            <a:schemeClr val="dk1"/>
                          </a:solidFill>
                          <a:latin typeface="Montserrat"/>
                          <a:ea typeface="Montserrat"/>
                          <a:cs typeface="Montserrat"/>
                          <a:sym typeface="Montserrat"/>
                        </a:rPr>
                        <a:t>You can edit the master slides easily. For more info, click </a:t>
                      </a:r>
                      <a:r>
                        <a:rPr lang="en" sz="95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here</a:t>
                      </a:r>
                      <a:endParaRPr sz="950">
                        <a:solidFill>
                          <a:schemeClr val="dk1"/>
                        </a:solidFill>
                        <a:latin typeface="Montserrat"/>
                        <a:ea typeface="Montserrat"/>
                        <a:cs typeface="Montserrat"/>
                        <a:sym typeface="Montserrat"/>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58" name="Google Shape;1258;p36"/>
          <p:cNvSpPr txBox="1"/>
          <p:nvPr/>
        </p:nvSpPr>
        <p:spPr>
          <a:xfrm>
            <a:off x="720000" y="1226413"/>
            <a:ext cx="77040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You can delete this slide when you’re done editing the presentation</a:t>
            </a:r>
            <a:endParaRPr b="1">
              <a:solidFill>
                <a:schemeClr val="dk1"/>
              </a:solidFill>
              <a:latin typeface="Montserrat"/>
              <a:ea typeface="Montserrat"/>
              <a:cs typeface="Montserrat"/>
              <a:sym typeface="Montserrat"/>
            </a:endParaRPr>
          </a:p>
        </p:txBody>
      </p:sp>
      <p:sp>
        <p:nvSpPr>
          <p:cNvPr id="1259" name="Google Shape;1259;p36"/>
          <p:cNvSpPr txBox="1"/>
          <p:nvPr/>
        </p:nvSpPr>
        <p:spPr>
          <a:xfrm>
            <a:off x="702825" y="4147800"/>
            <a:ext cx="3849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a:ea typeface="Montserrat"/>
                <a:cs typeface="Montserrat"/>
                <a:sym typeface="Montserrat"/>
              </a:rPr>
              <a:t>For more info:</a:t>
            </a:r>
            <a:br>
              <a:rPr lang="en" sz="1000">
                <a:solidFill>
                  <a:schemeClr val="dk1"/>
                </a:solidFill>
                <a:latin typeface="Montserrat"/>
                <a:ea typeface="Montserrat"/>
                <a:cs typeface="Montserrat"/>
                <a:sym typeface="Montserrat"/>
              </a:rPr>
            </a:br>
            <a:r>
              <a:rPr lang="en" sz="1000">
                <a:solidFill>
                  <a:schemeClr val="dk1"/>
                </a:solidFill>
                <a:uFill>
                  <a:noFill/>
                </a:uFill>
                <a:latin typeface="Montserrat Black"/>
                <a:ea typeface="Montserrat Black"/>
                <a:cs typeface="Montserrat Black"/>
                <a:sym typeface="Montserrat Black"/>
                <a:hlinkClick r:id="rId4">
                  <a:extLst>
                    <a:ext uri="{A12FA001-AC4F-418D-AE19-62706E023703}">
                      <ahyp:hlinkClr xmlns:ahyp="http://schemas.microsoft.com/office/drawing/2018/hyperlinkcolor" val="tx"/>
                    </a:ext>
                  </a:extLst>
                </a:hlinkClick>
              </a:rPr>
              <a:t>SLIDESGO </a:t>
            </a:r>
            <a:r>
              <a:rPr lang="en" sz="1000">
                <a:solidFill>
                  <a:schemeClr val="dk1"/>
                </a:solidFill>
                <a:latin typeface="Montserrat Black"/>
                <a:ea typeface="Montserrat Black"/>
                <a:cs typeface="Montserrat Black"/>
                <a:sym typeface="Montserrat Black"/>
              </a:rPr>
              <a:t>| </a:t>
            </a:r>
            <a:r>
              <a:rPr lang="en" sz="1000">
                <a:solidFill>
                  <a:schemeClr val="hlink"/>
                </a:solidFill>
                <a:uFill>
                  <a:noFill/>
                </a:uFill>
                <a:latin typeface="Montserrat Black"/>
                <a:ea typeface="Montserrat Black"/>
                <a:cs typeface="Montserrat Black"/>
                <a:sym typeface="Montserrat Black"/>
                <a:hlinkClick r:id="rId5"/>
              </a:rPr>
              <a:t>BLOG</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6">
                  <a:extLst>
                    <a:ext uri="{A12FA001-AC4F-418D-AE19-62706E023703}">
                      <ahyp:hlinkClr xmlns:ahyp="http://schemas.microsoft.com/office/drawing/2018/hyperlinkcolor" val="tx"/>
                    </a:ext>
                  </a:extLst>
                </a:hlinkClick>
              </a:rPr>
              <a:t>FAQ</a:t>
            </a:r>
            <a:r>
              <a:rPr lang="en" sz="1000">
                <a:solidFill>
                  <a:schemeClr val="dk1"/>
                </a:solidFill>
                <a:latin typeface="Montserrat Black"/>
                <a:ea typeface="Montserrat Black"/>
                <a:cs typeface="Montserrat Black"/>
                <a:sym typeface="Montserrat Black"/>
              </a:rPr>
              <a:t>s</a:t>
            </a:r>
            <a:endParaRPr sz="1000">
              <a:solidFill>
                <a:schemeClr val="dk1"/>
              </a:solidFill>
              <a:latin typeface="Montserrat Black"/>
              <a:ea typeface="Montserrat Black"/>
              <a:cs typeface="Montserrat Black"/>
              <a:sym typeface="Montserrat Black"/>
            </a:endParaRPr>
          </a:p>
        </p:txBody>
      </p:sp>
      <p:sp>
        <p:nvSpPr>
          <p:cNvPr id="1260" name="Google Shape;1260;p36"/>
          <p:cNvSpPr txBox="1"/>
          <p:nvPr/>
        </p:nvSpPr>
        <p:spPr>
          <a:xfrm>
            <a:off x="4581175" y="4147800"/>
            <a:ext cx="38496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Montserrat"/>
                <a:ea typeface="Montserrat"/>
                <a:cs typeface="Montserrat"/>
                <a:sym typeface="Montserrat"/>
              </a:rPr>
              <a:t>You can visit our sister projects:</a:t>
            </a:r>
            <a:br>
              <a:rPr lang="en" sz="1000">
                <a:solidFill>
                  <a:schemeClr val="dk1"/>
                </a:solidFill>
                <a:latin typeface="Montserrat"/>
                <a:ea typeface="Montserrat"/>
                <a:cs typeface="Montserrat"/>
                <a:sym typeface="Montserrat"/>
              </a:rPr>
            </a:br>
            <a:r>
              <a:rPr lang="en" sz="1000">
                <a:solidFill>
                  <a:schemeClr val="dk1"/>
                </a:solidFill>
                <a:uFill>
                  <a:noFill/>
                </a:uFill>
                <a:latin typeface="Montserrat Black"/>
                <a:ea typeface="Montserrat Black"/>
                <a:cs typeface="Montserrat Black"/>
                <a:sym typeface="Montserrat Black"/>
                <a:hlinkClick r:id="rId7">
                  <a:extLst>
                    <a:ext uri="{A12FA001-AC4F-418D-AE19-62706E023703}">
                      <ahyp:hlinkClr xmlns:ahyp="http://schemas.microsoft.com/office/drawing/2018/hyperlinkcolor" val="tx"/>
                    </a:ext>
                  </a:extLst>
                </a:hlinkClick>
              </a:rPr>
              <a:t>FREEPIK</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8">
                  <a:extLst>
                    <a:ext uri="{A12FA001-AC4F-418D-AE19-62706E023703}">
                      <ahyp:hlinkClr xmlns:ahyp="http://schemas.microsoft.com/office/drawing/2018/hyperlinkcolor" val="tx"/>
                    </a:ext>
                  </a:extLst>
                </a:hlinkClick>
              </a:rPr>
              <a:t>FLATICON</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9">
                  <a:extLst>
                    <a:ext uri="{A12FA001-AC4F-418D-AE19-62706E023703}">
                      <ahyp:hlinkClr xmlns:ahyp="http://schemas.microsoft.com/office/drawing/2018/hyperlinkcolor" val="tx"/>
                    </a:ext>
                  </a:extLst>
                </a:hlinkClick>
              </a:rPr>
              <a:t>STORYSET</a:t>
            </a:r>
            <a:r>
              <a:rPr lang="en" sz="1000">
                <a:solidFill>
                  <a:schemeClr val="dk1"/>
                </a:solidFill>
                <a:latin typeface="Montserrat Black"/>
                <a:ea typeface="Montserrat Black"/>
                <a:cs typeface="Montserrat Black"/>
                <a:sym typeface="Montserrat Black"/>
              </a:rPr>
              <a:t> | </a:t>
            </a:r>
            <a:r>
              <a:rPr lang="en" sz="1000">
                <a:solidFill>
                  <a:schemeClr val="dk1"/>
                </a:solidFill>
                <a:uFill>
                  <a:noFill/>
                </a:uFill>
                <a:latin typeface="Montserrat Black"/>
                <a:ea typeface="Montserrat Black"/>
                <a:cs typeface="Montserrat Black"/>
                <a:sym typeface="Montserrat Black"/>
                <a:hlinkClick r:id="rId10">
                  <a:extLst>
                    <a:ext uri="{A12FA001-AC4F-418D-AE19-62706E023703}">
                      <ahyp:hlinkClr xmlns:ahyp="http://schemas.microsoft.com/office/drawing/2018/hyperlinkcolor" val="tx"/>
                    </a:ext>
                  </a:extLst>
                </a:hlinkClick>
              </a:rPr>
              <a:t>WEPIK </a:t>
            </a:r>
            <a:r>
              <a:rPr lang="en" sz="1000">
                <a:solidFill>
                  <a:schemeClr val="dk1"/>
                </a:solidFill>
                <a:latin typeface="Montserrat Black"/>
                <a:ea typeface="Montserrat Black"/>
                <a:cs typeface="Montserrat Black"/>
                <a:sym typeface="Montserrat Black"/>
              </a:rPr>
              <a:t>| </a:t>
            </a:r>
            <a:r>
              <a:rPr lang="en" sz="1000">
                <a:solidFill>
                  <a:schemeClr val="dk1"/>
                </a:solidFill>
                <a:uFill>
                  <a:noFill/>
                </a:uFill>
                <a:latin typeface="Montserrat Black"/>
                <a:ea typeface="Montserrat Black"/>
                <a:cs typeface="Montserrat Black"/>
                <a:sym typeface="Montserrat Black"/>
                <a:hlinkClick r:id="rId11">
                  <a:extLst>
                    <a:ext uri="{A12FA001-AC4F-418D-AE19-62706E023703}">
                      <ahyp:hlinkClr xmlns:ahyp="http://schemas.microsoft.com/office/drawing/2018/hyperlinkcolor" val="tx"/>
                    </a:ext>
                  </a:extLst>
                </a:hlinkClick>
              </a:rPr>
              <a:t>VIDEVO</a:t>
            </a:r>
            <a:endParaRPr sz="1000">
              <a:solidFill>
                <a:schemeClr val="dk1"/>
              </a:solidFill>
              <a:latin typeface="Montserrat Black"/>
              <a:ea typeface="Montserrat Black"/>
              <a:cs typeface="Montserrat Black"/>
              <a:sym typeface="Montserrat Black"/>
            </a:endParaRPr>
          </a:p>
          <a:p>
            <a:pPr marL="0" lvl="0" indent="0" algn="ctr" rtl="0">
              <a:spcBef>
                <a:spcPts val="0"/>
              </a:spcBef>
              <a:spcAft>
                <a:spcPts val="0"/>
              </a:spcAft>
              <a:buNone/>
            </a:pPr>
            <a:endParaRPr sz="1000">
              <a:solidFill>
                <a:schemeClr val="dk1"/>
              </a:solidFill>
              <a:latin typeface="Montserrat"/>
              <a:ea typeface="Montserrat"/>
              <a:cs typeface="Montserrat"/>
              <a:sym typeface="Montserrat"/>
            </a:endParaRPr>
          </a:p>
        </p:txBody>
      </p:sp>
      <p:grpSp>
        <p:nvGrpSpPr>
          <p:cNvPr id="1261" name="Google Shape;1261;p36"/>
          <p:cNvGrpSpPr/>
          <p:nvPr/>
        </p:nvGrpSpPr>
        <p:grpSpPr>
          <a:xfrm>
            <a:off x="8080575" y="1191300"/>
            <a:ext cx="76825" cy="76800"/>
            <a:chOff x="3104875" y="1099400"/>
            <a:chExt cx="76825" cy="76800"/>
          </a:xfrm>
        </p:grpSpPr>
        <p:sp>
          <p:nvSpPr>
            <p:cNvPr id="1262" name="Google Shape;1262;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6"/>
          <p:cNvGrpSpPr/>
          <p:nvPr/>
        </p:nvGrpSpPr>
        <p:grpSpPr>
          <a:xfrm>
            <a:off x="4323450" y="4147825"/>
            <a:ext cx="76825" cy="76800"/>
            <a:chOff x="3104875" y="1099400"/>
            <a:chExt cx="76825" cy="76800"/>
          </a:xfrm>
        </p:grpSpPr>
        <p:sp>
          <p:nvSpPr>
            <p:cNvPr id="1265" name="Google Shape;1265;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6"/>
          <p:cNvGrpSpPr/>
          <p:nvPr/>
        </p:nvGrpSpPr>
        <p:grpSpPr>
          <a:xfrm>
            <a:off x="891025" y="1112200"/>
            <a:ext cx="76825" cy="76800"/>
            <a:chOff x="3104875" y="1099400"/>
            <a:chExt cx="76825" cy="76800"/>
          </a:xfrm>
        </p:grpSpPr>
        <p:sp>
          <p:nvSpPr>
            <p:cNvPr id="1268" name="Google Shape;1268;p3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70" name="Google Shape;1270;p36"/>
          <p:cNvPicPr preferRelativeResize="0"/>
          <p:nvPr/>
        </p:nvPicPr>
        <p:blipFill rotWithShape="1">
          <a:blip r:embed="rId12">
            <a:alphaModFix/>
          </a:blip>
          <a:srcRect l="18647" t="7960" r="8852" b="8336"/>
          <a:stretch/>
        </p:blipFill>
        <p:spPr>
          <a:xfrm rot="-1406552">
            <a:off x="256993" y="4093096"/>
            <a:ext cx="1025168" cy="6657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586077"/>
            <a:ext cx="7501680" cy="9935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566555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1045029"/>
            <a:ext cx="7905303" cy="3866605"/>
          </a:xfrm>
          <a:prstGeom prst="rect">
            <a:avLst/>
          </a:prstGeom>
        </p:spPr>
        <p:txBody>
          <a:bodyPr spcFirstLastPara="1" wrap="square" lIns="91425" tIns="91425" rIns="91425" bIns="91425" anchor="t" anchorCtr="0">
            <a:noAutofit/>
          </a:bodyPr>
          <a:lstStyle/>
          <a:p>
            <a:pPr marL="0" indent="0">
              <a:buNone/>
            </a:pPr>
            <a:r>
              <a:rPr lang="vi-VN" b="0" i="0" dirty="0">
                <a:solidFill>
                  <a:schemeClr val="tx1"/>
                </a:solidFill>
                <a:effectLst/>
                <a:latin typeface="Montserrat" pitchFamily="2" charset="77"/>
              </a:rPr>
              <a:t>Missing data is a real-world challenge that can be encountered in various practical scenarios across different fields</a:t>
            </a:r>
          </a:p>
          <a:p>
            <a:pPr marL="0" indent="0">
              <a:buNone/>
            </a:pPr>
            <a:endParaRPr lang="vi-VN" b="0" i="0" dirty="0">
              <a:solidFill>
                <a:schemeClr val="tx1"/>
              </a:solidFill>
              <a:effectLst/>
              <a:latin typeface="Montserrat" pitchFamily="2" charset="77"/>
            </a:endParaRPr>
          </a:p>
          <a:p>
            <a:pPr marL="0" indent="0">
              <a:buNone/>
            </a:pPr>
            <a:r>
              <a:rPr lang="en-US" dirty="0">
                <a:solidFill>
                  <a:schemeClr val="tx1"/>
                </a:solidFill>
              </a:rPr>
              <a:t>In practical terms, addressing missing data requires a thoughtful approach that strikes a balance between preserving valuable information and avoiding biased results. Complete case analysis, while simple, may not be the best choice, as it often leads to data loss and potential skewing of results. Instead, employing appropriate imputation techniques, such as mean imputation for numerical data or mode imputation for categorical data, can help fill in missing values based on existing information</a:t>
            </a:r>
          </a:p>
          <a:p>
            <a:pPr marL="0" indent="0">
              <a:buNone/>
            </a:pPr>
            <a:endParaRPr lang="en-US" dirty="0">
              <a:solidFill>
                <a:schemeClr val="tx1"/>
              </a:solidFill>
            </a:endParaRPr>
          </a:p>
          <a:p>
            <a:pPr marL="0" indent="0">
              <a:buNone/>
            </a:pPr>
            <a:r>
              <a:rPr lang="en-US" dirty="0">
                <a:solidFill>
                  <a:schemeClr val="tx1"/>
                </a:solidFill>
              </a:rPr>
              <a:t>In conclusion, addressing missing data practically involves adopting appropriate imputation techniques while considering the context of the dataset and the implications of the missing data mechanism.</a:t>
            </a:r>
          </a:p>
        </p:txBody>
      </p:sp>
    </p:spTree>
    <p:extLst>
      <p:ext uri="{BB962C8B-B14F-4D97-AF65-F5344CB8AC3E}">
        <p14:creationId xmlns:p14="http://schemas.microsoft.com/office/powerpoint/2010/main" val="3069370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19999" y="1287788"/>
            <a:ext cx="3251109"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586077"/>
            <a:ext cx="7501680" cy="9935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REFERENCES</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63754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263336" y="1045029"/>
            <a:ext cx="7905303" cy="3866605"/>
          </a:xfrm>
          <a:prstGeom prst="rect">
            <a:avLst/>
          </a:prstGeom>
        </p:spPr>
        <p:txBody>
          <a:bodyPr spcFirstLastPara="1" wrap="square" lIns="91425" tIns="91425" rIns="91425" bIns="91425" anchor="t" anchorCtr="0">
            <a:noAutofit/>
          </a:bodyPr>
          <a:lstStyle/>
          <a:p>
            <a:pPr algn="just" rtl="0" fontAlgn="base"/>
            <a:r>
              <a:rPr lang="vi-VN" sz="1800" b="0" i="0" dirty="0">
                <a:solidFill>
                  <a:srgbClr val="000000"/>
                </a:solidFill>
                <a:effectLst/>
                <a:latin typeface="Arial" panose="020B0604020202020204" pitchFamily="34" charset="0"/>
              </a:rPr>
              <a:t>[1] </a:t>
            </a:r>
            <a:r>
              <a:rPr lang="vi-VN" sz="1800" b="0" i="0" u="sng" strike="noStrike" dirty="0">
                <a:solidFill>
                  <a:srgbClr val="1155CC"/>
                </a:solidFill>
                <a:effectLst/>
                <a:latin typeface="Arial" panose="020B0604020202020204" pitchFamily="34" charset="0"/>
                <a:hlinkClick r:id="rId3"/>
              </a:rPr>
              <a:t>https://www.kaggle.com/code/parulpandey/a-guide-to-handling-missing-values-in-python</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a:p>
            <a:pPr algn="just" rtl="0" fontAlgn="base"/>
            <a:r>
              <a:rPr lang="vi-VN" sz="1800" b="0" i="0" dirty="0">
                <a:solidFill>
                  <a:srgbClr val="000000"/>
                </a:solidFill>
                <a:effectLst/>
                <a:latin typeface="Arial" panose="020B0604020202020204" pitchFamily="34" charset="0"/>
              </a:rPr>
              <a:t>[2] </a:t>
            </a:r>
            <a:r>
              <a:rPr lang="vi-VN" sz="1800" b="0" i="0" u="sng" strike="noStrike" dirty="0">
                <a:solidFill>
                  <a:srgbClr val="1155CC"/>
                </a:solidFill>
                <a:effectLst/>
                <a:latin typeface="Arial" panose="020B0604020202020204" pitchFamily="34" charset="0"/>
                <a:hlinkClick r:id="rId4"/>
              </a:rPr>
              <a:t>https://www.analyticsvidhya.com/blog/2020/07/knnimputer-a-robust-way-to-impute-missing-values-using-scikit-learn/</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a:p>
            <a:pPr algn="just" rtl="0" fontAlgn="base"/>
            <a:r>
              <a:rPr lang="vi-VN" sz="1800" b="0" i="0" dirty="0">
                <a:solidFill>
                  <a:srgbClr val="000000"/>
                </a:solidFill>
                <a:effectLst/>
                <a:latin typeface="Arial" panose="020B0604020202020204" pitchFamily="34" charset="0"/>
              </a:rPr>
              <a:t>[3] </a:t>
            </a:r>
            <a:r>
              <a:rPr lang="vi-VN" sz="1800" b="0" i="0" u="sng" strike="noStrike" dirty="0">
                <a:solidFill>
                  <a:srgbClr val="1155CC"/>
                </a:solidFill>
                <a:effectLst/>
                <a:latin typeface="Arial" panose="020B0604020202020204" pitchFamily="34" charset="0"/>
                <a:hlinkClick r:id="rId5"/>
              </a:rPr>
              <a:t>https://towardsdatascience.com/a-better-way-to-handle-missing-values-in-your-dataset-using-iterativeimputer-9e6e84857d98</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a:p>
            <a:pPr algn="just" rtl="0" fontAlgn="base"/>
            <a:r>
              <a:rPr lang="vi-VN" sz="1800" b="0" i="0" dirty="0">
                <a:solidFill>
                  <a:srgbClr val="000000"/>
                </a:solidFill>
                <a:effectLst/>
                <a:latin typeface="Arial" panose="020B0604020202020204" pitchFamily="34" charset="0"/>
              </a:rPr>
              <a:t>[4] </a:t>
            </a:r>
            <a:endParaRPr lang="vi-VN" b="0" i="0" dirty="0">
              <a:solidFill>
                <a:srgbClr val="000000"/>
              </a:solidFill>
              <a:effectLst/>
              <a:latin typeface="Segoe UI" panose="020B0502040204020203" pitchFamily="34" charset="0"/>
            </a:endParaRPr>
          </a:p>
          <a:p>
            <a:pPr algn="just" rtl="0" fontAlgn="base"/>
            <a:r>
              <a:rPr lang="vi-VN" sz="1800" b="0" i="0" u="sng" strike="noStrike" dirty="0">
                <a:solidFill>
                  <a:srgbClr val="1155CC"/>
                </a:solidFill>
                <a:effectLst/>
                <a:latin typeface="Arial" panose="020B0604020202020204" pitchFamily="34" charset="0"/>
                <a:hlinkClick r:id="rId6"/>
              </a:rPr>
              <a:t>https://pubmed.ncbi.nlm.nih.gov/22218574/</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a:p>
            <a:pPr algn="just" rtl="0" fontAlgn="base"/>
            <a:r>
              <a:rPr lang="vi-VN" sz="1800" b="0" i="0" dirty="0">
                <a:solidFill>
                  <a:srgbClr val="000000"/>
                </a:solidFill>
                <a:effectLst/>
                <a:latin typeface="Arial" panose="020B0604020202020204" pitchFamily="34" charset="0"/>
              </a:rPr>
              <a:t>[5] </a:t>
            </a:r>
            <a:r>
              <a:rPr lang="vi-VN" sz="1800" b="0" i="0" u="sng" strike="noStrike" dirty="0">
                <a:solidFill>
                  <a:srgbClr val="1155CC"/>
                </a:solidFill>
                <a:effectLst/>
                <a:latin typeface="Arial" panose="020B0604020202020204" pitchFamily="34" charset="0"/>
                <a:hlinkClick r:id="rId7"/>
              </a:rPr>
              <a:t>https://github.com/campusx-official/100-days-of-machine-learning/tree/main</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a:p>
            <a:pPr algn="just" rtl="0" fontAlgn="base"/>
            <a:r>
              <a:rPr lang="vi-VN" sz="1800" b="0" i="0" dirty="0">
                <a:solidFill>
                  <a:srgbClr val="000000"/>
                </a:solidFill>
                <a:effectLst/>
                <a:latin typeface="Arial" panose="020B0604020202020204" pitchFamily="34" charset="0"/>
              </a:rPr>
              <a:t>[6] Dataset: </a:t>
            </a:r>
            <a:r>
              <a:rPr lang="vi-VN" sz="1800" b="0" i="0" u="sng" strike="noStrike" dirty="0">
                <a:solidFill>
                  <a:srgbClr val="1155CC"/>
                </a:solidFill>
                <a:effectLst/>
                <a:latin typeface="Arial" panose="020B0604020202020204" pitchFamily="34" charset="0"/>
                <a:hlinkClick r:id="rId8"/>
              </a:rPr>
              <a:t>https://github.com/campusx-official/100-days-of-machine-learning/blob/main/day35-complete-case-analysis/data_science_job.csv</a:t>
            </a:r>
            <a:r>
              <a:rPr lang="vi-VN" sz="1800" b="0" i="0" dirty="0">
                <a:solidFill>
                  <a:srgbClr val="000000"/>
                </a:solidFill>
                <a:effectLst/>
                <a:latin typeface="Arial" panose="020B0604020202020204" pitchFamily="34" charset="0"/>
              </a:rPr>
              <a:t> </a:t>
            </a:r>
            <a:endParaRPr lang="vi-VN"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20804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77" name="Google Shape;1277;p37"/>
          <p:cNvSpPr txBox="1">
            <a:spLocks noGrp="1"/>
          </p:cNvSpPr>
          <p:nvPr>
            <p:ph type="title" idx="2"/>
          </p:nvPr>
        </p:nvSpPr>
        <p:spPr>
          <a:xfrm>
            <a:off x="890575" y="15209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280" name="Google Shape;1280;p37"/>
          <p:cNvSpPr txBox="1">
            <a:spLocks noGrp="1"/>
          </p:cNvSpPr>
          <p:nvPr>
            <p:ph type="title" idx="5"/>
          </p:nvPr>
        </p:nvSpPr>
        <p:spPr>
          <a:xfrm>
            <a:off x="890575" y="21540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UNDERSTANDING</a:t>
            </a:r>
            <a:endParaRPr dirty="0"/>
          </a:p>
        </p:txBody>
      </p:sp>
      <p:sp>
        <p:nvSpPr>
          <p:cNvPr id="1283" name="Google Shape;1283;p37"/>
          <p:cNvSpPr txBox="1">
            <a:spLocks noGrp="1"/>
          </p:cNvSpPr>
          <p:nvPr>
            <p:ph type="title" idx="8"/>
          </p:nvPr>
        </p:nvSpPr>
        <p:spPr>
          <a:xfrm>
            <a:off x="890575" y="27871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4" name="Google Shape;1284;p37"/>
          <p:cNvSpPr txBox="1">
            <a:spLocks noGrp="1"/>
          </p:cNvSpPr>
          <p:nvPr>
            <p:ph type="subTitle" idx="9"/>
          </p:nvPr>
        </p:nvSpPr>
        <p:spPr>
          <a:xfrm>
            <a:off x="1954644" y="2787120"/>
            <a:ext cx="6469356"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MISSING DATA HANDLING METHODS</a:t>
            </a:r>
            <a:endParaRPr dirty="0"/>
          </a:p>
        </p:txBody>
      </p:sp>
      <p:sp>
        <p:nvSpPr>
          <p:cNvPr id="1286" name="Google Shape;1286;p37"/>
          <p:cNvSpPr txBox="1">
            <a:spLocks noGrp="1"/>
          </p:cNvSpPr>
          <p:nvPr>
            <p:ph type="title" idx="14"/>
          </p:nvPr>
        </p:nvSpPr>
        <p:spPr>
          <a:xfrm>
            <a:off x="890575" y="34202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7" name="Google Shape;1287;p37"/>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1289" name="Google Shape;1289;p37"/>
          <p:cNvSpPr txBox="1">
            <a:spLocks noGrp="1"/>
          </p:cNvSpPr>
          <p:nvPr>
            <p:ph type="title" idx="17"/>
          </p:nvPr>
        </p:nvSpPr>
        <p:spPr>
          <a:xfrm>
            <a:off x="890575" y="405329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0" name="Google Shape;1290;p37"/>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3" name="Subtitle 2">
            <a:extLst>
              <a:ext uri="{FF2B5EF4-FFF2-40B4-BE49-F238E27FC236}">
                <a16:creationId xmlns:a16="http://schemas.microsoft.com/office/drawing/2014/main" id="{17A091A0-26F7-677F-046A-E82879ED0B32}"/>
              </a:ext>
            </a:extLst>
          </p:cNvPr>
          <p:cNvSpPr>
            <a:spLocks noGrp="1"/>
          </p:cNvSpPr>
          <p:nvPr>
            <p:ph type="subTitle" idx="1"/>
          </p:nvPr>
        </p:nvSpPr>
        <p:spPr/>
        <p:txBody>
          <a:bodyPr/>
          <a:lstStyle/>
          <a:p>
            <a:endParaRPr lang="en-VN"/>
          </a:p>
        </p:txBody>
      </p:sp>
      <p:sp>
        <p:nvSpPr>
          <p:cNvPr id="5" name="Subtitle 4">
            <a:extLst>
              <a:ext uri="{FF2B5EF4-FFF2-40B4-BE49-F238E27FC236}">
                <a16:creationId xmlns:a16="http://schemas.microsoft.com/office/drawing/2014/main" id="{EA17C835-5138-FCD2-953D-23E231EACF1E}"/>
              </a:ext>
            </a:extLst>
          </p:cNvPr>
          <p:cNvSpPr>
            <a:spLocks noGrp="1"/>
          </p:cNvSpPr>
          <p:nvPr>
            <p:ph type="subTitle" idx="4"/>
          </p:nvPr>
        </p:nvSpPr>
        <p:spPr/>
        <p:txBody>
          <a:bodyPr/>
          <a:lstStyle/>
          <a:p>
            <a:endParaRPr lang="en-VN"/>
          </a:p>
        </p:txBody>
      </p:sp>
      <p:sp>
        <p:nvSpPr>
          <p:cNvPr id="7" name="Subtitle 6">
            <a:extLst>
              <a:ext uri="{FF2B5EF4-FFF2-40B4-BE49-F238E27FC236}">
                <a16:creationId xmlns:a16="http://schemas.microsoft.com/office/drawing/2014/main" id="{8B20F7C9-59A3-4338-7D7E-D25A61F55AE1}"/>
              </a:ext>
            </a:extLst>
          </p:cNvPr>
          <p:cNvSpPr>
            <a:spLocks noGrp="1"/>
          </p:cNvSpPr>
          <p:nvPr>
            <p:ph type="subTitle" idx="7"/>
          </p:nvPr>
        </p:nvSpPr>
        <p:spPr/>
        <p:txBody>
          <a:bodyPr/>
          <a:lstStyle/>
          <a:p>
            <a:endParaRPr lang="en-VN"/>
          </a:p>
        </p:txBody>
      </p:sp>
      <p:sp>
        <p:nvSpPr>
          <p:cNvPr id="9" name="Subtitle 8">
            <a:extLst>
              <a:ext uri="{FF2B5EF4-FFF2-40B4-BE49-F238E27FC236}">
                <a16:creationId xmlns:a16="http://schemas.microsoft.com/office/drawing/2014/main" id="{7ABBAD7B-F9BC-274D-4D99-08A29FAD56D9}"/>
              </a:ext>
            </a:extLst>
          </p:cNvPr>
          <p:cNvSpPr>
            <a:spLocks noGrp="1"/>
          </p:cNvSpPr>
          <p:nvPr>
            <p:ph type="subTitle" idx="13"/>
          </p:nvPr>
        </p:nvSpPr>
        <p:spPr/>
        <p:txBody>
          <a:bodyPr/>
          <a:lstStyle/>
          <a:p>
            <a:endParaRPr lang="en-VN"/>
          </a:p>
        </p:txBody>
      </p:sp>
      <p:sp>
        <p:nvSpPr>
          <p:cNvPr id="11" name="Subtitle 10">
            <a:extLst>
              <a:ext uri="{FF2B5EF4-FFF2-40B4-BE49-F238E27FC236}">
                <a16:creationId xmlns:a16="http://schemas.microsoft.com/office/drawing/2014/main" id="{F2312ABA-840B-18F1-AA5A-1E029608722E}"/>
              </a:ext>
            </a:extLst>
          </p:cNvPr>
          <p:cNvSpPr>
            <a:spLocks noGrp="1"/>
          </p:cNvSpPr>
          <p:nvPr>
            <p:ph type="subTitle" idx="16"/>
          </p:nvPr>
        </p:nvSpPr>
        <p:spPr/>
        <p:txBody>
          <a:bodyPr/>
          <a:lstStyle/>
          <a:p>
            <a:endParaRPr lang="en-V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03" name="Google Shape;1903;p55"/>
          <p:cNvSpPr txBox="1">
            <a:spLocks noGrp="1"/>
          </p:cNvSpPr>
          <p:nvPr>
            <p:ph type="subTitle" idx="1"/>
          </p:nvPr>
        </p:nvSpPr>
        <p:spPr>
          <a:xfrm>
            <a:off x="719994" y="1025029"/>
            <a:ext cx="4466400" cy="3666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present report aims to explore and analyze a dataset containing information about job applicants, referred to as "enrollees." The dataset encompasses various attributes that provide valuable insights into the background and characteristics of these individuals. </a:t>
            </a:r>
          </a:p>
          <a:p>
            <a:pPr marL="0" indent="0">
              <a:buNone/>
            </a:pPr>
            <a:r>
              <a:rPr lang="en-US" dirty="0"/>
              <a:t>The dataset contains valuable information for various data analysis tasks, including predictive modeling, classification, and pattern recognition. However, like many real-world datasets, this dataset may contain missing values, which can adversely impact the quality and reliability of data analysis results. </a:t>
            </a:r>
            <a:endParaRPr dirty="0"/>
          </a:p>
        </p:txBody>
      </p:sp>
      <p:grpSp>
        <p:nvGrpSpPr>
          <p:cNvPr id="1904" name="Google Shape;1904;p55"/>
          <p:cNvGrpSpPr/>
          <p:nvPr/>
        </p:nvGrpSpPr>
        <p:grpSpPr>
          <a:xfrm>
            <a:off x="2508425" y="3974075"/>
            <a:ext cx="76825" cy="76800"/>
            <a:chOff x="3104875" y="1099400"/>
            <a:chExt cx="76825" cy="76800"/>
          </a:xfrm>
        </p:grpSpPr>
        <p:sp>
          <p:nvSpPr>
            <p:cNvPr id="1905" name="Google Shape;1905;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55"/>
          <p:cNvGrpSpPr/>
          <p:nvPr/>
        </p:nvGrpSpPr>
        <p:grpSpPr>
          <a:xfrm>
            <a:off x="3880625" y="914550"/>
            <a:ext cx="76825" cy="76800"/>
            <a:chOff x="3104875" y="1099400"/>
            <a:chExt cx="76825" cy="76800"/>
          </a:xfrm>
        </p:grpSpPr>
        <p:sp>
          <p:nvSpPr>
            <p:cNvPr id="1908" name="Google Shape;190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55"/>
          <p:cNvGrpSpPr/>
          <p:nvPr/>
        </p:nvGrpSpPr>
        <p:grpSpPr>
          <a:xfrm>
            <a:off x="5496800" y="2992425"/>
            <a:ext cx="76825" cy="76800"/>
            <a:chOff x="3104875" y="1099400"/>
            <a:chExt cx="76825" cy="76800"/>
          </a:xfrm>
        </p:grpSpPr>
        <p:sp>
          <p:nvSpPr>
            <p:cNvPr id="1911" name="Google Shape;191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13" name="Google Shape;1913;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14" name="Google Shape;1914;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15" name="Google Shape;1915;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16" name="Google Shape;1916;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UNDERSTANDING </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414522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3" name="Google Shape;1903;p55"/>
          <p:cNvSpPr txBox="1">
            <a:spLocks noGrp="1"/>
          </p:cNvSpPr>
          <p:nvPr>
            <p:ph type="subTitle" idx="1"/>
          </p:nvPr>
        </p:nvSpPr>
        <p:spPr>
          <a:xfrm>
            <a:off x="385257" y="0"/>
            <a:ext cx="7222709" cy="50442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026" name="Picture 2" descr="A screenshot of a computer&#10;&#10;Description automatically generated">
            <a:extLst>
              <a:ext uri="{FF2B5EF4-FFF2-40B4-BE49-F238E27FC236}">
                <a16:creationId xmlns:a16="http://schemas.microsoft.com/office/drawing/2014/main" id="{E2A8ACB3-2264-03FB-32AD-E543109FC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06" y="1375429"/>
            <a:ext cx="8500837" cy="254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9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843153"/>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MISSING DATA HANDLING METHODS</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72591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287788"/>
            <a:ext cx="1939218" cy="1050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3.1</a:t>
            </a:r>
            <a:endParaRPr dirty="0"/>
          </a:p>
        </p:txBody>
      </p:sp>
      <p:sp>
        <p:nvSpPr>
          <p:cNvPr id="1386" name="Google Shape;1386;p40"/>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843153"/>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COMPLETE CASE ANALYSIS (CCA)</a:t>
            </a:r>
            <a:endParaRPr dirty="0"/>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140163277"/>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5DCA99E06EF1E4686D55E5D38B35F2E" ma:contentTypeVersion="9" ma:contentTypeDescription="Create a new document." ma:contentTypeScope="" ma:versionID="a66bc39f85a82bb129b2dc4e5589d4f6">
  <xsd:schema xmlns:xsd="http://www.w3.org/2001/XMLSchema" xmlns:xs="http://www.w3.org/2001/XMLSchema" xmlns:p="http://schemas.microsoft.com/office/2006/metadata/properties" xmlns:ns2="7d526a88-71b4-405d-86fd-9b9f081c900b" xmlns:ns3="1d801c40-1bab-46c9-b957-e44884ff4112" targetNamespace="http://schemas.microsoft.com/office/2006/metadata/properties" ma:root="true" ma:fieldsID="faa71efcfc490719f987836ccb82b5a2" ns2:_="" ns3:_="">
    <xsd:import namespace="7d526a88-71b4-405d-86fd-9b9f081c900b"/>
    <xsd:import namespace="1d801c40-1bab-46c9-b957-e44884ff411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6a88-71b4-405d-86fd-9b9f081c90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801c40-1bab-46c9-b957-e44884ff4112"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94a6241-da99-4257-b34a-86340d794253}" ma:internalName="TaxCatchAll" ma:showField="CatchAllData" ma:web="1d801c40-1bab-46c9-b957-e44884ff41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d801c40-1bab-46c9-b957-e44884ff4112" xsi:nil="true"/>
    <lcf76f155ced4ddcb4097134ff3c332f xmlns="7d526a88-71b4-405d-86fd-9b9f081c90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D40A42D-DB44-46A7-A02D-CD7E65057A54}">
  <ds:schemaRefs>
    <ds:schemaRef ds:uri="http://schemas.microsoft.com/sharepoint/v3/contenttype/forms"/>
  </ds:schemaRefs>
</ds:datastoreItem>
</file>

<file path=customXml/itemProps2.xml><?xml version="1.0" encoding="utf-8"?>
<ds:datastoreItem xmlns:ds="http://schemas.openxmlformats.org/officeDocument/2006/customXml" ds:itemID="{23167ACF-AFCA-4B0C-BA7E-A3CCB98C0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526a88-71b4-405d-86fd-9b9f081c900b"/>
    <ds:schemaRef ds:uri="1d801c40-1bab-46c9-b957-e44884ff41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E17504-BAF5-4F22-BBE5-6726FC5D19DF}">
  <ds:schemaRefs>
    <ds:schemaRef ds:uri="http://schemas.microsoft.com/office/2006/metadata/properties"/>
    <ds:schemaRef ds:uri="http://schemas.microsoft.com/office/infopath/2007/PartnerControls"/>
    <ds:schemaRef ds:uri="1d801c40-1bab-46c9-b957-e44884ff4112"/>
    <ds:schemaRef ds:uri="7d526a88-71b4-405d-86fd-9b9f081c900b"/>
  </ds:schemaRefs>
</ds:datastoreItem>
</file>

<file path=docProps/app.xml><?xml version="1.0" encoding="utf-8"?>
<Properties xmlns="http://schemas.openxmlformats.org/officeDocument/2006/extended-properties" xmlns:vt="http://schemas.openxmlformats.org/officeDocument/2006/docPropsVTypes">
  <TotalTime>0</TotalTime>
  <Words>1042</Words>
  <Application>Microsoft Office PowerPoint</Application>
  <PresentationFormat>On-screen Show (16:9)</PresentationFormat>
  <Paragraphs>93</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Artificial Intelligence (AI) Technology Consulting by Slidesgo</vt:lpstr>
      <vt:lpstr>Missing data handling Applied statistics and Experimental Design</vt:lpstr>
      <vt:lpstr>CONTENTS OF THIS TEMPLATE</vt:lpstr>
      <vt:lpstr>TABLE OF CONTENTS</vt:lpstr>
      <vt:lpstr>01</vt:lpstr>
      <vt:lpstr>PowerPoint Presentation</vt:lpstr>
      <vt:lpstr>02</vt:lpstr>
      <vt:lpstr>PowerPoint Presentation</vt:lpstr>
      <vt:lpstr>03</vt:lpstr>
      <vt:lpstr>3.1</vt:lpstr>
      <vt:lpstr>PowerPoint Presentation</vt:lpstr>
      <vt:lpstr>3.2</vt:lpstr>
      <vt:lpstr>3.2.1</vt:lpstr>
      <vt:lpstr>PowerPoint Presentation</vt:lpstr>
      <vt:lpstr>3.2.2</vt:lpstr>
      <vt:lpstr>PowerPoint Presentation</vt:lpstr>
      <vt:lpstr>3.2.3</vt:lpstr>
      <vt:lpstr>PowerPoint Presentation</vt:lpstr>
      <vt:lpstr>3.2.4</vt:lpstr>
      <vt:lpstr>PowerPoint Presentation</vt:lpstr>
      <vt:lpstr>04</vt:lpstr>
      <vt:lpstr>PowerPoint Presentation</vt:lpstr>
      <vt:lpstr>05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Missing data handling Applied statistics and Experimental Design</dc:title>
  <cp:lastModifiedBy>Nguyen Trung Truc 20214936</cp:lastModifiedBy>
  <cp:revision>3</cp:revision>
  <dcterms:modified xsi:type="dcterms:W3CDTF">2023-08-06T02:35:48Z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0x01010065DCA99E06EF1E4686D55E5D38B35F2E</vt:lpwstr>
  </property>
  <property fmtid="{D5CDD505-2E9C-101B-9397-08002B2CF9AE}" pid="3" name="MediaServiceImageTags">
    <vt:lpwstr/>
  </property>
</Properties>
</file>